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0" r:id="rId3"/>
    <p:sldId id="257" r:id="rId4"/>
    <p:sldId id="258" r:id="rId5"/>
    <p:sldId id="259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0A8A6-CCC5-4E37-A1F6-5C1C37D88B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A0F3B-B760-490A-A905-1D1B5A59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0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3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4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3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8192-4DC7-4044-AB1D-2D84F3D164CE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62D3-7F2C-4FEF-9342-13186F613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990600"/>
            <a:ext cx="327891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3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Chapter 5</a:t>
            </a:r>
          </a:p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2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2521" y="5410200"/>
            <a:ext cx="430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Pages 134-137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Even though some people living in Pennsylvania owned </a:t>
            </a:r>
            <a:r>
              <a:rPr lang="en-US" sz="4000" u="sng" dirty="0" smtClean="0">
                <a:latin typeface="Bookman Old Style" pitchFamily="18" charset="0"/>
              </a:rPr>
              <a:t>slaves</a:t>
            </a:r>
            <a:r>
              <a:rPr lang="en-US" sz="4000" dirty="0" smtClean="0">
                <a:latin typeface="Bookman Old Style" pitchFamily="18" charset="0"/>
              </a:rPr>
              <a:t>, many others worked towards </a:t>
            </a:r>
            <a:r>
              <a:rPr lang="en-US" sz="4000" u="sng" dirty="0" smtClean="0">
                <a:latin typeface="Bookman Old Style" pitchFamily="18" charset="0"/>
              </a:rPr>
              <a:t>abolition</a:t>
            </a:r>
            <a:r>
              <a:rPr lang="en-US" sz="4000" dirty="0" smtClean="0">
                <a:latin typeface="Bookman Old Style" pitchFamily="18" charset="0"/>
              </a:rPr>
              <a:t>, or the ending of slavery.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www.donegallpass.org/assets/images/db_images/db_Abolition_Poster_Gos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067050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56" y="3810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Francis Daniel Pastorius led the </a:t>
            </a:r>
            <a:r>
              <a:rPr lang="en-US" sz="4000" u="sng" dirty="0" smtClean="0">
                <a:latin typeface="Bookman Old Style" pitchFamily="18" charset="0"/>
              </a:rPr>
              <a:t>Germantown</a:t>
            </a:r>
            <a:r>
              <a:rPr lang="en-US" sz="4000" dirty="0" smtClean="0">
                <a:latin typeface="Bookman Old Style" pitchFamily="18" charset="0"/>
              </a:rPr>
              <a:t> colonists in writing the </a:t>
            </a:r>
            <a:r>
              <a:rPr lang="en-US" sz="4000" u="sng" dirty="0" smtClean="0">
                <a:latin typeface="Bookman Old Style" pitchFamily="18" charset="0"/>
              </a:rPr>
              <a:t>Germantown Protest </a:t>
            </a:r>
            <a:r>
              <a:rPr lang="en-US" sz="4000" dirty="0" smtClean="0">
                <a:latin typeface="Bookman Old Style" pitchFamily="18" charset="0"/>
              </a:rPr>
              <a:t>in 1688.  It was the first </a:t>
            </a:r>
            <a:r>
              <a:rPr lang="en-US" sz="4000" u="sng" dirty="0" smtClean="0">
                <a:latin typeface="Bookman Old Style" pitchFamily="18" charset="0"/>
              </a:rPr>
              <a:t>antislavery</a:t>
            </a:r>
            <a:r>
              <a:rPr lang="en-US" sz="4000" dirty="0" smtClean="0">
                <a:latin typeface="Bookman Old Style" pitchFamily="18" charset="0"/>
              </a:rPr>
              <a:t> document in the colonies.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4" name="Picture 2" descr="http://upload.wikimedia.org/wikipedia/commons/thumb/f/f3/The_1688_germantown_quaker_petition_against_slavery.jpg/300px-The_1688_germantown_quaker_petition_against_sla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6965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ceas.org/pastorius/445px-Francis_Daniel_Pastorius_3b43018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20054"/>
            <a:ext cx="2429594" cy="32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1" y="457200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Quakers also worked to </a:t>
            </a:r>
            <a:r>
              <a:rPr lang="en-US" sz="4000" u="sng" dirty="0" smtClean="0">
                <a:latin typeface="Bookman Old Style" pitchFamily="18" charset="0"/>
              </a:rPr>
              <a:t>abolish</a:t>
            </a:r>
            <a:r>
              <a:rPr lang="en-US" sz="4000" dirty="0" smtClean="0">
                <a:latin typeface="Bookman Old Style" pitchFamily="18" charset="0"/>
              </a:rPr>
              <a:t> slavery.  By 1761 the Religious Society of Friends would not accept slave </a:t>
            </a:r>
            <a:r>
              <a:rPr lang="en-US" sz="4000" u="sng" dirty="0" smtClean="0">
                <a:latin typeface="Bookman Old Style" pitchFamily="18" charset="0"/>
              </a:rPr>
              <a:t>traders</a:t>
            </a:r>
            <a:r>
              <a:rPr lang="en-US" sz="4000" dirty="0" smtClean="0">
                <a:latin typeface="Bookman Old Style" pitchFamily="18" charset="0"/>
              </a:rPr>
              <a:t> as members.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5122" name="Picture 2" descr="http://gallery.e2bn.org/assets/0712/0000/0084/file0125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378"/>
            <a:ext cx="4343400" cy="59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plorepahistory.com/kora/files/1/2/1-2-9A4-25-ExplorePAHistory-a0h9w5-a_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711"/>
            <a:ext cx="3429000" cy="64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6858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The </a:t>
            </a:r>
            <a:r>
              <a:rPr lang="en-US" sz="4000" u="sng" dirty="0" smtClean="0">
                <a:latin typeface="Bookman Old Style" pitchFamily="18" charset="0"/>
              </a:rPr>
              <a:t>Pennsylvania Abolition Society</a:t>
            </a:r>
            <a:r>
              <a:rPr lang="en-US" sz="4000" dirty="0" smtClean="0">
                <a:latin typeface="Bookman Old Style" pitchFamily="18" charset="0"/>
              </a:rPr>
              <a:t>  was started in 1775 by the Quakers to help people who had been </a:t>
            </a:r>
            <a:r>
              <a:rPr lang="en-US" sz="4000" u="sng" dirty="0" smtClean="0">
                <a:latin typeface="Bookman Old Style" pitchFamily="18" charset="0"/>
              </a:rPr>
              <a:t>freed</a:t>
            </a:r>
            <a:r>
              <a:rPr lang="en-US" sz="4000" dirty="0" smtClean="0">
                <a:latin typeface="Bookman Old Style" pitchFamily="18" charset="0"/>
              </a:rPr>
              <a:t> from slavery.</a:t>
            </a:r>
            <a:endParaRPr lang="en-US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676400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3- </a:t>
            </a:r>
            <a:r>
              <a:rPr lang="en-US" sz="4000" dirty="0" smtClean="0">
                <a:latin typeface="Bookman Old Style" pitchFamily="18" charset="0"/>
              </a:rPr>
              <a:t>Write three facts you learned from today’s lesson.</a:t>
            </a:r>
          </a:p>
          <a:p>
            <a:pPr algn="ctr"/>
            <a:endParaRPr lang="en-US" sz="1000" dirty="0" smtClean="0">
              <a:latin typeface="Bookman Old Style" pitchFamily="18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2- Write two questions you have about what you learned today.</a:t>
            </a:r>
          </a:p>
          <a:p>
            <a:pPr algn="ctr"/>
            <a:endParaRPr lang="en-US" sz="1000" dirty="0" smtClean="0">
              <a:latin typeface="Bookman Old Style" pitchFamily="18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1- </a:t>
            </a:r>
            <a:r>
              <a:rPr lang="en-US" sz="4000" dirty="0" smtClean="0">
                <a:latin typeface="Bookman Old Style" pitchFamily="18" charset="0"/>
              </a:rPr>
              <a:t>Write one thing you found interesting in today’s lesson.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76200"/>
            <a:ext cx="2808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3-2-1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3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Think of a place you would like to go to.  Write three lines telling about where you want to go and why you want to go there.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508" y="5895428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with your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76200"/>
            <a:ext cx="472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Please Do Now!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://comps.canstockphoto.com/can-stock-photo_csp21465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"/>
          <a:stretch/>
        </p:blipFill>
        <p:spPr bwMode="auto">
          <a:xfrm>
            <a:off x="3130225" y="3675878"/>
            <a:ext cx="2796333" cy="21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867" y="457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Many people wanted to come to Pennsylvania because of </a:t>
            </a:r>
            <a:r>
              <a:rPr lang="en-US" sz="4000" u="sng" dirty="0" smtClean="0">
                <a:latin typeface="Bookman Old Style" pitchFamily="18" charset="0"/>
              </a:rPr>
              <a:t>religious</a:t>
            </a:r>
            <a:r>
              <a:rPr lang="en-US" sz="4000" dirty="0" smtClean="0">
                <a:latin typeface="Bookman Old Style" pitchFamily="18" charset="0"/>
              </a:rPr>
              <a:t> freedom and </a:t>
            </a:r>
            <a:r>
              <a:rPr lang="en-US" sz="4000" u="sng" dirty="0" smtClean="0">
                <a:latin typeface="Bookman Old Style" pitchFamily="18" charset="0"/>
              </a:rPr>
              <a:t>economic</a:t>
            </a:r>
            <a:r>
              <a:rPr lang="en-US" sz="4000" dirty="0" smtClean="0">
                <a:latin typeface="Bookman Old Style" pitchFamily="18" charset="0"/>
              </a:rPr>
              <a:t> opportunities.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6" name="Picture 2" descr="http://www.understandingrace.org/images/482x270/gov/colonial_autho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867400" cy="32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04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Unfortunately, many who wanted to come to Pennsylvania couldn’t </a:t>
            </a:r>
            <a:r>
              <a:rPr lang="en-US" sz="4000" u="sng" dirty="0" smtClean="0">
                <a:latin typeface="Bookman Old Style" pitchFamily="18" charset="0"/>
              </a:rPr>
              <a:t>afford</a:t>
            </a:r>
            <a:r>
              <a:rPr lang="en-US" sz="4000" dirty="0" smtClean="0">
                <a:latin typeface="Bookman Old Style" pitchFamily="18" charset="0"/>
              </a:rPr>
              <a:t> the </a:t>
            </a:r>
            <a:r>
              <a:rPr lang="en-US" sz="4000" u="sng" dirty="0" smtClean="0">
                <a:latin typeface="Bookman Old Style" pitchFamily="18" charset="0"/>
              </a:rPr>
              <a:t>trip</a:t>
            </a:r>
            <a:r>
              <a:rPr lang="en-US" sz="4000" dirty="0" smtClean="0">
                <a:latin typeface="Bookman Old Style" pitchFamily="18" charset="0"/>
              </a:rPr>
              <a:t> or to </a:t>
            </a:r>
            <a:r>
              <a:rPr lang="en-US" sz="4000" u="sng" dirty="0" smtClean="0">
                <a:latin typeface="Bookman Old Style" pitchFamily="18" charset="0"/>
              </a:rPr>
              <a:t>live</a:t>
            </a:r>
            <a:r>
              <a:rPr lang="en-US" sz="4000" dirty="0" smtClean="0">
                <a:latin typeface="Bookman Old Style" pitchFamily="18" charset="0"/>
              </a:rPr>
              <a:t> here once they arrived.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www.historyisfun.org/publicImages/thumb_1780s%20farm%20near%20fields%20and%20kit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79478"/>
            <a:ext cx="5420276" cy="3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40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Some people decided to become </a:t>
            </a:r>
            <a:r>
              <a:rPr lang="en-US" sz="4000" u="sng" dirty="0" smtClean="0">
                <a:latin typeface="Bookman Old Style" pitchFamily="18" charset="0"/>
              </a:rPr>
              <a:t>indentured servants</a:t>
            </a:r>
            <a:r>
              <a:rPr lang="en-US" sz="4000" dirty="0" smtClean="0">
                <a:latin typeface="Bookman Old Style" pitchFamily="18" charset="0"/>
              </a:rPr>
              <a:t> for the chance to come to </a:t>
            </a:r>
            <a:r>
              <a:rPr lang="en-US" sz="4000" u="sng" dirty="0" smtClean="0">
                <a:latin typeface="Bookman Old Style" pitchFamily="18" charset="0"/>
              </a:rPr>
              <a:t>America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6" name="Picture 4" descr="http://lindagailwestrich.ipage.com/lindasblog/wp-content/uploads/2011/04/indentured-servants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6998"/>
            <a:ext cx="58007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An </a:t>
            </a:r>
            <a:r>
              <a:rPr lang="en-US" sz="4000" u="sng" dirty="0" smtClean="0">
                <a:latin typeface="Bookman Old Style" pitchFamily="18" charset="0"/>
              </a:rPr>
              <a:t>indentured</a:t>
            </a:r>
            <a:r>
              <a:rPr lang="en-US" sz="4000" dirty="0" smtClean="0">
                <a:latin typeface="Bookman Old Style" pitchFamily="18" charset="0"/>
              </a:rPr>
              <a:t> servant is someone who agreed to work for a person (usually </a:t>
            </a:r>
            <a:r>
              <a:rPr lang="en-US" sz="4000" u="sng" dirty="0" smtClean="0">
                <a:latin typeface="Bookman Old Style" pitchFamily="18" charset="0"/>
              </a:rPr>
              <a:t>7</a:t>
            </a:r>
            <a:r>
              <a:rPr lang="en-US" sz="4000" dirty="0" smtClean="0">
                <a:latin typeface="Bookman Old Style" pitchFamily="18" charset="0"/>
              </a:rPr>
              <a:t> years) in return for a paid trip to America, </a:t>
            </a:r>
            <a:r>
              <a:rPr lang="en-US" sz="4000" u="sng" dirty="0" smtClean="0">
                <a:latin typeface="Bookman Old Style" pitchFamily="18" charset="0"/>
              </a:rPr>
              <a:t>food</a:t>
            </a:r>
            <a:r>
              <a:rPr lang="en-US" sz="4000" dirty="0" smtClean="0">
                <a:latin typeface="Bookman Old Style" pitchFamily="18" charset="0"/>
              </a:rPr>
              <a:t>, </a:t>
            </a:r>
            <a:r>
              <a:rPr lang="en-US" sz="4000" u="sng" dirty="0" smtClean="0">
                <a:latin typeface="Bookman Old Style" pitchFamily="18" charset="0"/>
              </a:rPr>
              <a:t>shelter</a:t>
            </a:r>
            <a:r>
              <a:rPr lang="en-US" sz="4000" dirty="0" smtClean="0">
                <a:latin typeface="Bookman Old Style" pitchFamily="18" charset="0"/>
              </a:rPr>
              <a:t>, and </a:t>
            </a:r>
            <a:r>
              <a:rPr lang="en-US" sz="4000" u="sng" dirty="0" smtClean="0">
                <a:latin typeface="Bookman Old Style" pitchFamily="18" charset="0"/>
              </a:rPr>
              <a:t>clothing</a:t>
            </a:r>
            <a:r>
              <a:rPr lang="en-US" sz="4000" dirty="0" smtClean="0">
                <a:latin typeface="Bookman Old Style" pitchFamily="18" charset="0"/>
              </a:rPr>
              <a:t> when the person arrived.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4098" name="Picture 2" descr="http://www.nwhm.org/media/category/exhibits/jamestownwomen/indentured%20contract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14252"/>
            <a:ext cx="1867962" cy="26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6504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Other people from </a:t>
            </a:r>
            <a:r>
              <a:rPr lang="en-US" sz="4000" u="sng" dirty="0" smtClean="0">
                <a:latin typeface="Bookman Old Style" pitchFamily="18" charset="0"/>
              </a:rPr>
              <a:t>Africa</a:t>
            </a:r>
            <a:r>
              <a:rPr lang="en-US" sz="4000" dirty="0" smtClean="0">
                <a:latin typeface="Bookman Old Style" pitchFamily="18" charset="0"/>
              </a:rPr>
              <a:t> were kidnapped, forced to come to America, and </a:t>
            </a:r>
            <a:r>
              <a:rPr lang="en-US" sz="4000" u="sng" dirty="0" smtClean="0">
                <a:latin typeface="Bookman Old Style" pitchFamily="18" charset="0"/>
              </a:rPr>
              <a:t>enslaved</a:t>
            </a:r>
            <a:r>
              <a:rPr lang="en-US" sz="4000" dirty="0" smtClean="0">
                <a:latin typeface="Bookman Old Style" pitchFamily="18" charset="0"/>
              </a:rPr>
              <a:t>.  These </a:t>
            </a:r>
            <a:r>
              <a:rPr lang="en-US" sz="4000" u="sng" dirty="0" smtClean="0">
                <a:latin typeface="Bookman Old Style" pitchFamily="18" charset="0"/>
              </a:rPr>
              <a:t>slaves</a:t>
            </a:r>
            <a:r>
              <a:rPr lang="en-US" sz="4000" dirty="0" smtClean="0">
                <a:latin typeface="Bookman Old Style" pitchFamily="18" charset="0"/>
              </a:rPr>
              <a:t> had no rights, weren’t paid, and usually never got their </a:t>
            </a:r>
            <a:r>
              <a:rPr lang="en-US" sz="4000" u="sng" dirty="0" smtClean="0">
                <a:latin typeface="Bookman Old Style" pitchFamily="18" charset="0"/>
              </a:rPr>
              <a:t>freedom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AutoShape 2" descr="http://www.infobarrel.com/media/image/40493.jpg"/>
          <p:cNvSpPr>
            <a:spLocks noChangeAspect="1" noChangeArrowheads="1"/>
          </p:cNvSpPr>
          <p:nvPr/>
        </p:nvSpPr>
        <p:spPr bwMode="auto">
          <a:xfrm>
            <a:off x="155575" y="-2498725"/>
            <a:ext cx="53244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http://www.infobarrel.com/media/image/40493.jpg"/>
          <p:cNvSpPr>
            <a:spLocks noChangeAspect="1" noChangeArrowheads="1"/>
          </p:cNvSpPr>
          <p:nvPr/>
        </p:nvSpPr>
        <p:spPr bwMode="auto">
          <a:xfrm>
            <a:off x="307975" y="-2346325"/>
            <a:ext cx="53244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http://t0.gstatic.com/images?q=tbn:ANd9GcS7YXdIJJyDNw6mzxQJHNZHlCkKYPUAIOlv7Wmr2Z5VBVjVRb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3982156"/>
            <a:ext cx="2847975" cy="27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77799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Kidnapped </a:t>
            </a:r>
            <a:r>
              <a:rPr lang="en-US" sz="4000" u="sng" dirty="0" smtClean="0">
                <a:latin typeface="Bookman Old Style" pitchFamily="18" charset="0"/>
              </a:rPr>
              <a:t>Africans</a:t>
            </a:r>
            <a:r>
              <a:rPr lang="en-US" sz="4000" dirty="0" smtClean="0">
                <a:latin typeface="Bookman Old Style" pitchFamily="18" charset="0"/>
              </a:rPr>
              <a:t> came across the Atlantic Ocean on a route called </a:t>
            </a:r>
            <a:r>
              <a:rPr lang="en-US" sz="4000" u="sng" dirty="0" smtClean="0">
                <a:latin typeface="Bookman Old Style" pitchFamily="18" charset="0"/>
              </a:rPr>
              <a:t>The Middle Passage</a:t>
            </a:r>
            <a:r>
              <a:rPr lang="en-US" sz="4000" dirty="0" smtClean="0">
                <a:latin typeface="Bookman Old Style" pitchFamily="18" charset="0"/>
              </a:rPr>
              <a:t>.   Many </a:t>
            </a:r>
            <a:r>
              <a:rPr lang="en-US" sz="4000" u="sng" dirty="0" smtClean="0">
                <a:latin typeface="Bookman Old Style" pitchFamily="18" charset="0"/>
              </a:rPr>
              <a:t>died</a:t>
            </a:r>
            <a:r>
              <a:rPr lang="en-US" sz="4000" dirty="0" smtClean="0">
                <a:latin typeface="Bookman Old Style" pitchFamily="18" charset="0"/>
              </a:rPr>
              <a:t> on the terrible journey.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8" name="Picture 4" descr="http://www.medfordhistorical.org/images/middlepassage/slaveship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2100"/>
            <a:ext cx="3352800" cy="40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uwhist.files.wordpress.com/2011/01/trans-atlantic-slave-tr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59318"/>
            <a:ext cx="4724400" cy="3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90" y="1020901"/>
            <a:ext cx="8407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Read the quote by former slave, </a:t>
            </a:r>
            <a:r>
              <a:rPr lang="en-US" sz="4000" dirty="0" err="1" smtClean="0">
                <a:latin typeface="Bookman Old Style" pitchFamily="18" charset="0"/>
              </a:rPr>
              <a:t>Olauda</a:t>
            </a:r>
            <a:r>
              <a:rPr lang="en-US" sz="4000" dirty="0" smtClean="0">
                <a:latin typeface="Bookman Old Style" pitchFamily="18" charset="0"/>
              </a:rPr>
              <a:t> Equiano, in the box on pg. 135.  Write three lines describing your feelings about      			slavery.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60" y="67270"/>
            <a:ext cx="620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Quote and Comment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094" y="5943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with your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www.clipartbest.com/cliparts/4i9/opk/4i9opkR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2150890" cy="21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345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admin</cp:lastModifiedBy>
  <cp:revision>20</cp:revision>
  <dcterms:created xsi:type="dcterms:W3CDTF">2012-01-23T15:38:55Z</dcterms:created>
  <dcterms:modified xsi:type="dcterms:W3CDTF">2015-03-11T18:18:45Z</dcterms:modified>
</cp:coreProperties>
</file>